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5" r:id="rId3"/>
    <p:sldId id="299" r:id="rId4"/>
    <p:sldId id="304" r:id="rId5"/>
    <p:sldId id="305" r:id="rId6"/>
    <p:sldId id="306" r:id="rId7"/>
    <p:sldId id="307" r:id="rId8"/>
    <p:sldId id="308" r:id="rId9"/>
    <p:sldId id="311" r:id="rId10"/>
    <p:sldId id="312" r:id="rId11"/>
    <p:sldId id="313" r:id="rId12"/>
    <p:sldId id="314" r:id="rId13"/>
    <p:sldId id="301" r:id="rId14"/>
    <p:sldId id="303" r:id="rId15"/>
    <p:sldId id="302" r:id="rId16"/>
    <p:sldId id="315" r:id="rId17"/>
    <p:sldId id="318" r:id="rId18"/>
    <p:sldId id="316" r:id="rId19"/>
    <p:sldId id="317" r:id="rId20"/>
    <p:sldId id="27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-896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2727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8</a:t>
            </a:r>
            <a:br>
              <a:rPr lang="en" sz="3200" dirty="0"/>
            </a:br>
            <a:r>
              <a:rPr lang="en" sz="3200" dirty="0"/>
              <a:t>Shallow Parsing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based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800" b="1" dirty="0" err="1"/>
              <a:t>RegEx</a:t>
            </a:r>
            <a:r>
              <a:rPr lang="en-US" sz="1800" b="1" dirty="0"/>
              <a:t> features: </a:t>
            </a:r>
            <a:r>
              <a:rPr lang="en-US" sz="1800" dirty="0"/>
              <a:t>POS Tags, tag frequencies – </a:t>
            </a:r>
          </a:p>
          <a:p>
            <a:endParaRPr lang="en-US" sz="1800" dirty="0"/>
          </a:p>
          <a:p>
            <a:r>
              <a:rPr lang="en-US" sz="1800" dirty="0"/>
              <a:t>Sometimes just POS tags aren’t sufficient to determine how to chunk a sentence (despite having same </a:t>
            </a:r>
            <a:r>
              <a:rPr lang="en-US" sz="1800" dirty="0" smtClean="0"/>
              <a:t>POS </a:t>
            </a:r>
            <a:r>
              <a:rPr lang="en-US" sz="1800" dirty="0"/>
              <a:t>tags)</a:t>
            </a:r>
          </a:p>
          <a:p>
            <a:endParaRPr lang="en-US" sz="1800" dirty="0"/>
          </a:p>
          <a:p>
            <a:r>
              <a:rPr lang="en-US" sz="1800" dirty="0"/>
              <a:t>	Joey/NN sold/VBD </a:t>
            </a:r>
            <a:r>
              <a:rPr lang="en-US" sz="1800" b="1" dirty="0">
                <a:solidFill>
                  <a:srgbClr val="FF0000"/>
                </a:solidFill>
              </a:rPr>
              <a:t>the/DT farmer/NN </a:t>
            </a:r>
            <a:r>
              <a:rPr lang="en-US" sz="1800" b="1" dirty="0">
                <a:solidFill>
                  <a:srgbClr val="0070C0"/>
                </a:solidFill>
              </a:rPr>
              <a:t>rice/NN </a:t>
            </a:r>
            <a:r>
              <a:rPr lang="en-US" sz="1800" dirty="0"/>
              <a:t>./.</a:t>
            </a:r>
          </a:p>
          <a:p>
            <a:endParaRPr lang="en-US" sz="1800" dirty="0"/>
          </a:p>
          <a:p>
            <a:r>
              <a:rPr lang="en-US" sz="1800" dirty="0"/>
              <a:t>	Nick/NN broke/VBD </a:t>
            </a:r>
            <a:r>
              <a:rPr lang="en-US" sz="1800" b="1" dirty="0">
                <a:solidFill>
                  <a:srgbClr val="FF0000"/>
                </a:solidFill>
              </a:rPr>
              <a:t>my/DT computer/NN monitor/NN </a:t>
            </a:r>
            <a:r>
              <a:rPr lang="en-US" sz="1800" dirty="0"/>
              <a:t>./.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Greedy sequence classifier</a:t>
            </a:r>
            <a:r>
              <a:rPr lang="en-US" sz="1800" dirty="0"/>
              <a:t>: analyze training data one sentence at a time, predicts a tag for the first element and store its features and predictions in history, does the same for the second tag, </a:t>
            </a:r>
            <a:r>
              <a:rPr lang="en-US" sz="1800" dirty="0" err="1"/>
              <a:t>etc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r>
              <a:rPr lang="en-US" sz="1800" b="1" dirty="0" err="1"/>
              <a:t>ConsecutiveNPChunkTagger</a:t>
            </a:r>
            <a:r>
              <a:rPr lang="en-US" sz="1800" dirty="0"/>
              <a:t> class: (uses the maximum entropy classifier)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82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502830"/>
            <a:ext cx="86255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Version 1</a:t>
            </a:r>
            <a:r>
              <a:rPr lang="en-US" dirty="0"/>
              <a:t>: POS tag of the current token (similar to unigram </a:t>
            </a:r>
            <a:r>
              <a:rPr lang="en-US" dirty="0" err="1"/>
              <a:t>chunker</a:t>
            </a:r>
            <a:r>
              <a:rPr lang="en-US" dirty="0"/>
              <a:t>)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Version 2</a:t>
            </a:r>
            <a:r>
              <a:rPr lang="en-US" dirty="0"/>
              <a:t>: add previous POS tag (models interaction between adjacent tags – similar to bigram </a:t>
            </a:r>
            <a:r>
              <a:rPr lang="en-US" dirty="0" err="1"/>
              <a:t>chunker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F05C0E3E-646F-A041-A3ED-B4D58AD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9" y="1075529"/>
            <a:ext cx="3589737" cy="15006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F85C5F3-893C-A942-B1B3-72593CAB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0" y="3058375"/>
            <a:ext cx="4028810" cy="2019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73EA2C9A-CC99-2242-BA41-918D105D849B}"/>
              </a:ext>
            </a:extLst>
          </p:cNvPr>
          <p:cNvSpPr/>
          <p:nvPr/>
        </p:nvSpPr>
        <p:spPr>
          <a:xfrm>
            <a:off x="1089328" y="3919993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C1EFF89-1EEB-E642-873B-3968678BB951}"/>
              </a:ext>
            </a:extLst>
          </p:cNvPr>
          <p:cNvSpPr/>
          <p:nvPr/>
        </p:nvSpPr>
        <p:spPr>
          <a:xfrm>
            <a:off x="468081" y="1409248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2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Classifier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128652" y="486927"/>
            <a:ext cx="89278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Version 3</a:t>
            </a:r>
            <a:r>
              <a:rPr lang="en-US" dirty="0"/>
              <a:t>: add a feature for the current word (word content can be useful for chunking) 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Version 4</a:t>
            </a:r>
            <a:r>
              <a:rPr lang="en-US" dirty="0"/>
              <a:t>: add lookahead, paired, contextual features (set of all POS tags since the most recent determiner)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198E86A-FCD2-A149-AE6E-5490F390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25" y="1016117"/>
            <a:ext cx="4028810" cy="17426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3016FE4-29EB-FD46-8565-75AE56317CE1}"/>
              </a:ext>
            </a:extLst>
          </p:cNvPr>
          <p:cNvSpPr/>
          <p:nvPr/>
        </p:nvSpPr>
        <p:spPr>
          <a:xfrm>
            <a:off x="1528814" y="1744942"/>
            <a:ext cx="3013546" cy="162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D7D2C03-C857-4742-BCA3-065D1844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44" y="3657026"/>
            <a:ext cx="47117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4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Grammar</a:t>
            </a:r>
            <a:r>
              <a:rPr lang="en-US" dirty="0"/>
              <a:t>: defines the syntax and structure of language. </a:t>
            </a:r>
          </a:p>
          <a:p>
            <a:endParaRPr lang="en-US" dirty="0"/>
          </a:p>
          <a:p>
            <a:r>
              <a:rPr lang="en-US" b="1" dirty="0"/>
              <a:t>Dependency grammar (word-based grammars): </a:t>
            </a:r>
            <a:r>
              <a:rPr lang="en-US" dirty="0"/>
              <a:t>A word has a relation or depends on another word based on the positioning of the words in the sentence</a:t>
            </a:r>
          </a:p>
          <a:p>
            <a:endParaRPr lang="en-US" dirty="0"/>
          </a:p>
          <a:p>
            <a:r>
              <a:rPr lang="en-US" b="1" dirty="0"/>
              <a:t>Directed acyclic graph (DAG): </a:t>
            </a:r>
            <a:r>
              <a:rPr lang="en-US" dirty="0"/>
              <a:t>Every node in the tree has at most one incoming edge, except the root node.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det </a:t>
            </a:r>
            <a:r>
              <a:rPr lang="en-US" dirty="0">
                <a:sym typeface="Wingdings" pitchFamily="2" charset="2"/>
              </a:rPr>
              <a:t>(fox, the), (dog, the)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nsub</a:t>
            </a:r>
            <a:r>
              <a:rPr lang="en-US" dirty="0">
                <a:sym typeface="Wingdings" pitchFamily="2" charset="2"/>
              </a:rPr>
              <a:t> (entity that acts as a subject of agent)</a:t>
            </a:r>
          </a:p>
          <a:p>
            <a:r>
              <a:rPr lang="en-US" dirty="0">
                <a:sym typeface="Wingdings" pitchFamily="2" charset="2"/>
              </a:rPr>
              <a:t> (is, fox), (jumping, he)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="" xmlns:a16="http://schemas.microsoft.com/office/drawing/2014/main" id="{FC095010-F217-8C42-9806-EEACBC24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934" y="2043010"/>
            <a:ext cx="4289898" cy="3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EAA42C1-B9DD-6A4B-A8A0-03062248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9144000" cy="4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Grammars </a:t>
            </a:r>
            <a:r>
              <a:rPr lang="en-US" sz="1400" dirty="0"/>
              <a:t>(phrase structure grammars)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/>
              <a:t>Syntax and rules that govern the hierarchy and ordering of the various constituents in the sentences.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What words are used to construct the phrases or constituents</a:t>
            </a:r>
          </a:p>
          <a:p>
            <a:pPr marL="342900" indent="-342900">
              <a:buAutoNum type="arabicPeriod"/>
            </a:pPr>
            <a:r>
              <a:rPr lang="en-US" sz="1600" dirty="0"/>
              <a:t>How to order these constituents together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10E1343-5ACD-6548-9A02-736B8938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757" y="2319132"/>
            <a:ext cx="7461115" cy="28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vs Dependency Parsing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E7E257D-5CA9-FD47-B6B3-120274E17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1" y="658799"/>
            <a:ext cx="3543355" cy="259903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7DC2845-D57B-8045-84B9-31070242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09" y="658799"/>
            <a:ext cx="3633132" cy="2462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F2772C9F-186A-2247-B099-71C526873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67" y="3329560"/>
            <a:ext cx="4916833" cy="8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C592DB2A-5E84-394D-9A0C-4B52ADC7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828" y="4335761"/>
            <a:ext cx="4949552" cy="8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23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vs Dependency Parsing: Use cases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B278BBA-D7C0-924E-B2BA-A53A1C9A9719}"/>
              </a:ext>
            </a:extLst>
          </p:cNvPr>
          <p:cNvSpPr txBox="1"/>
          <p:nvPr/>
        </p:nvSpPr>
        <p:spPr>
          <a:xfrm>
            <a:off x="248089" y="572700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Constituent parsing: </a:t>
            </a:r>
            <a:r>
              <a:rPr lang="en-US" dirty="0"/>
              <a:t>key-phrase extraction, document summaries, product/user review highlights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Dependency parsing: </a:t>
            </a:r>
            <a:r>
              <a:rPr lang="en-US" dirty="0"/>
              <a:t>question-answering, chatbots, conversational AI</a:t>
            </a:r>
          </a:p>
          <a:p>
            <a:endParaRPr lang="en-US" dirty="0"/>
          </a:p>
          <a:p>
            <a:r>
              <a:rPr lang="en-US" dirty="0"/>
              <a:t>Which answers have </a:t>
            </a:r>
            <a:r>
              <a:rPr lang="en-US" b="1" dirty="0"/>
              <a:t>soldiers</a:t>
            </a:r>
            <a:r>
              <a:rPr lang="en-US" dirty="0"/>
              <a:t> as the object not the subject of </a:t>
            </a:r>
            <a:r>
              <a:rPr lang="en-US" b="1" dirty="0"/>
              <a:t>robbed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8C3E3EA-DFCC-F741-90F7-6DE3B9FE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32" y="977655"/>
            <a:ext cx="3580964" cy="186774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4E1C9637-E9C1-F143-B081-360EC2262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8" y="834850"/>
            <a:ext cx="3412709" cy="2303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27C1AA6-E4D6-CF40-AD3F-E5AB63FD0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200" y="4165845"/>
            <a:ext cx="3968979" cy="887875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extLst>
              <a:ext uri="{FF2B5EF4-FFF2-40B4-BE49-F238E27FC236}">
                <a16:creationId xmlns="" xmlns:a16="http://schemas.microsoft.com/office/drawing/2014/main" id="{CC47252B-3562-EE4C-9B95-B8BF0625C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83" y="4165845"/>
            <a:ext cx="4139717" cy="8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4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3600" dirty="0"/>
              <a:t>Ambiguity in Parse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109537"/>
            <a:ext cx="799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F1E886-74E4-BE49-877E-FB08BA6C28E6}"/>
              </a:ext>
            </a:extLst>
          </p:cNvPr>
          <p:cNvSpPr txBox="1"/>
          <p:nvPr/>
        </p:nvSpPr>
        <p:spPr>
          <a:xfrm>
            <a:off x="311700" y="572700"/>
            <a:ext cx="79990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Need higher level semantic analysis to answer the question: </a:t>
            </a:r>
            <a:r>
              <a:rPr lang="en-US" b="1" dirty="0"/>
              <a:t>Who was wearing pants?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9C14528-73C4-8E4B-BB9C-A1583255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" y="1458568"/>
            <a:ext cx="4600989" cy="235364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30E79A84-8534-0543-A2D6-F74FDC32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22" y="1458568"/>
            <a:ext cx="4349178" cy="21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3600" dirty="0"/>
              <a:t>Ambiguity in Parse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109537"/>
            <a:ext cx="7999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F1E886-74E4-BE49-877E-FB08BA6C28E6}"/>
              </a:ext>
            </a:extLst>
          </p:cNvPr>
          <p:cNvSpPr txBox="1"/>
          <p:nvPr/>
        </p:nvSpPr>
        <p:spPr>
          <a:xfrm>
            <a:off x="311700" y="572700"/>
            <a:ext cx="799901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/>
              <a:t>“the dog saw a man in the park”</a:t>
            </a:r>
          </a:p>
          <a:p>
            <a:endParaRPr lang="en-US" sz="1600" i="1" dirty="0"/>
          </a:p>
          <a:p>
            <a:r>
              <a:rPr lang="en-US" sz="1600" b="1" dirty="0"/>
              <a:t>Syntactic ambiguity</a:t>
            </a:r>
          </a:p>
          <a:p>
            <a:endParaRPr lang="en-US" sz="1600" i="1" dirty="0"/>
          </a:p>
          <a:p>
            <a:r>
              <a:rPr lang="en-US" sz="1600" b="1" u="sng" dirty="0"/>
              <a:t>Prepositional phrase:</a:t>
            </a:r>
            <a:r>
              <a:rPr lang="en-US" sz="1600" b="1" dirty="0"/>
              <a:t> </a:t>
            </a:r>
            <a:r>
              <a:rPr lang="en-US" sz="1600" b="1" i="1" dirty="0"/>
              <a:t>In the park </a:t>
            </a:r>
          </a:p>
          <a:p>
            <a:endParaRPr lang="en-US" sz="1600" dirty="0"/>
          </a:p>
          <a:p>
            <a:r>
              <a:rPr lang="en-US" sz="1600" dirty="0"/>
              <a:t>Can be child of:</a:t>
            </a:r>
          </a:p>
          <a:p>
            <a:endParaRPr lang="en-US" sz="1600" dirty="0"/>
          </a:p>
          <a:p>
            <a:r>
              <a:rPr lang="en-US" sz="1600" dirty="0"/>
              <a:t>VP: (seeing event happened in the park)</a:t>
            </a:r>
          </a:p>
          <a:p>
            <a:endParaRPr lang="en-US" sz="1600" dirty="0"/>
          </a:p>
          <a:p>
            <a:r>
              <a:rPr lang="en-US" sz="1600" dirty="0"/>
              <a:t>NP: (man who was in the park – dog might be </a:t>
            </a:r>
          </a:p>
          <a:p>
            <a:r>
              <a:rPr lang="en-US" sz="1600" dirty="0"/>
              <a:t>seeing it from an apartment)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A higher-level semantic analysis would be needed</a:t>
            </a:r>
          </a:p>
          <a:p>
            <a:r>
              <a:rPr lang="en-US" sz="1600" dirty="0"/>
              <a:t>to determine the correct parse tree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="" xmlns:a16="http://schemas.microsoft.com/office/drawing/2014/main" id="{41723A4F-9525-4444-AC24-00B06FFF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884" y="0"/>
            <a:ext cx="4156092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9DF2503-9F34-0048-B772-6F1ECD498AE7}"/>
              </a:ext>
            </a:extLst>
          </p:cNvPr>
          <p:cNvSpPr/>
          <p:nvPr/>
        </p:nvSpPr>
        <p:spPr>
          <a:xfrm>
            <a:off x="7951304" y="4125635"/>
            <a:ext cx="1399430" cy="908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Midterm exam next week (no class)</a:t>
            </a:r>
          </a:p>
          <a:p>
            <a:endParaRPr lang="en-US" dirty="0"/>
          </a:p>
          <a:p>
            <a:r>
              <a:rPr lang="en-US" dirty="0"/>
              <a:t>HW5 due next week</a:t>
            </a:r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u="sng" dirty="0"/>
              <a:t>Structure hierarchy: </a:t>
            </a:r>
          </a:p>
          <a:p>
            <a:endParaRPr lang="en-US" b="1" u="sng" dirty="0"/>
          </a:p>
          <a:p>
            <a:r>
              <a:rPr lang="en-US" b="1" dirty="0"/>
              <a:t>Sentence &gt; Clause &gt; Phrase &gt; Word</a:t>
            </a:r>
          </a:p>
          <a:p>
            <a:endParaRPr lang="en-US" dirty="0"/>
          </a:p>
          <a:p>
            <a:r>
              <a:rPr lang="en-US" b="1" dirty="0"/>
              <a:t>Word</a:t>
            </a:r>
            <a:r>
              <a:rPr lang="en-US" dirty="0"/>
              <a:t>: Smallest language unit, has four major categories </a:t>
            </a:r>
            <a:r>
              <a:rPr lang="en-US" b="1" dirty="0"/>
              <a:t>Noun, Verb, Adjective, Adverb</a:t>
            </a:r>
          </a:p>
          <a:p>
            <a:endParaRPr lang="en-US" b="1" dirty="0"/>
          </a:p>
          <a:p>
            <a:r>
              <a:rPr lang="en-US" b="1" dirty="0"/>
              <a:t>Phrase:</a:t>
            </a:r>
            <a:r>
              <a:rPr lang="en-US" dirty="0"/>
              <a:t> usually groups of two or more words (without both subject and verb), has 5 major categories </a:t>
            </a:r>
            <a:r>
              <a:rPr lang="en-US" b="1" dirty="0"/>
              <a:t>NP, VP, ADJP, ADVP, and Prepositional Phrase. </a:t>
            </a:r>
            <a:r>
              <a:rPr lang="en-US" dirty="0"/>
              <a:t>Used as part of sentences</a:t>
            </a:r>
          </a:p>
          <a:p>
            <a:endParaRPr lang="en-US" dirty="0"/>
          </a:p>
          <a:p>
            <a:r>
              <a:rPr lang="en-US" b="1" dirty="0"/>
              <a:t>Shallow parsing is used to extract phrases.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98E5025F-0F37-AC4C-B8EC-C79E509E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859" y="3229583"/>
            <a:ext cx="9526282" cy="17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77821"/>
            <a:ext cx="8520600" cy="572700"/>
          </a:xfrm>
        </p:spPr>
        <p:txBody>
          <a:bodyPr/>
          <a:lstStyle/>
          <a:p>
            <a:r>
              <a:rPr lang="en-US" dirty="0"/>
              <a:t>POS Tagging vs Shallow Parsing vs Full Parsing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399463"/>
            <a:ext cx="799901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POS Tagging: </a:t>
            </a:r>
            <a:r>
              <a:rPr lang="en-US" sz="1600" dirty="0"/>
              <a:t>shallowest – POS tags only</a:t>
            </a:r>
          </a:p>
          <a:p>
            <a:endParaRPr lang="en-US" sz="1600" b="1" dirty="0"/>
          </a:p>
          <a:p>
            <a:r>
              <a:rPr lang="en-US" sz="1600" b="1" dirty="0"/>
              <a:t>Shallow Parsing/Chunking</a:t>
            </a:r>
            <a:r>
              <a:rPr lang="en-US" sz="1600" dirty="0"/>
              <a:t>: grouping POS tags into </a:t>
            </a:r>
          </a:p>
          <a:p>
            <a:r>
              <a:rPr lang="en-US" sz="1600" dirty="0"/>
              <a:t>“phrases”, obtain semantically meaningful phrases </a:t>
            </a:r>
          </a:p>
          <a:p>
            <a:r>
              <a:rPr lang="en-US" sz="1600" dirty="0"/>
              <a:t>and relations </a:t>
            </a:r>
          </a:p>
          <a:p>
            <a:endParaRPr lang="en-US" sz="1600" dirty="0"/>
          </a:p>
          <a:p>
            <a:r>
              <a:rPr lang="en-US" sz="1600" b="1" dirty="0"/>
              <a:t>Chinking</a:t>
            </a:r>
            <a:r>
              <a:rPr lang="en-US" sz="1600" dirty="0"/>
              <a:t>: syntax elements not part of chunks</a:t>
            </a:r>
          </a:p>
          <a:p>
            <a:endParaRPr lang="en-US" sz="1600" dirty="0"/>
          </a:p>
          <a:p>
            <a:r>
              <a:rPr lang="en-US" sz="1600" b="1" dirty="0"/>
              <a:t>Full Parsing: </a:t>
            </a:r>
            <a:r>
              <a:rPr lang="en-US" sz="1600" dirty="0"/>
              <a:t>complete internal syntax </a:t>
            </a:r>
          </a:p>
          <a:p>
            <a:endParaRPr lang="en-US" sz="1600" dirty="0"/>
          </a:p>
          <a:p>
            <a:r>
              <a:rPr lang="en-US" sz="1600" b="1" u="sng" dirty="0"/>
              <a:t>Chunking vs Full Parsing:</a:t>
            </a:r>
          </a:p>
          <a:p>
            <a:endParaRPr lang="en-US" sz="1600" dirty="0"/>
          </a:p>
          <a:p>
            <a:r>
              <a:rPr lang="en-US" sz="1600" dirty="0"/>
              <a:t>Full parsing is computationally expensive</a:t>
            </a:r>
          </a:p>
          <a:p>
            <a:endParaRPr lang="en-US" sz="1600" dirty="0"/>
          </a:p>
          <a:p>
            <a:r>
              <a:rPr lang="en-US" sz="1600" dirty="0"/>
              <a:t>May not be accurate for free form/unstructured text such as UGC (user generated content)</a:t>
            </a:r>
          </a:p>
          <a:p>
            <a:endParaRPr lang="en-US" sz="1600" dirty="0"/>
          </a:p>
          <a:p>
            <a:r>
              <a:rPr lang="en-US" sz="1600" dirty="0"/>
              <a:t>Usually for niche applications only (machine translation, question answering)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="" xmlns:a16="http://schemas.microsoft.com/office/drawing/2014/main" id="{634B4AC9-D911-364A-9317-98650588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381" y="1381618"/>
            <a:ext cx="3508885" cy="232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9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Tag prefixes: </a:t>
            </a:r>
          </a:p>
          <a:p>
            <a:endParaRPr lang="en-US" sz="1600" b="1" dirty="0"/>
          </a:p>
          <a:p>
            <a:r>
              <a:rPr lang="en-US" sz="1600" b="1" dirty="0"/>
              <a:t>B- tag: </a:t>
            </a:r>
            <a:r>
              <a:rPr lang="en-US" sz="1600" dirty="0"/>
              <a:t>beginning of a chunk, and </a:t>
            </a:r>
          </a:p>
          <a:p>
            <a:r>
              <a:rPr lang="en-US" sz="1600" b="1" dirty="0"/>
              <a:t>I- tag: </a:t>
            </a:r>
            <a:r>
              <a:rPr lang="en-US" sz="1600" dirty="0"/>
              <a:t>inside a chunk.</a:t>
            </a:r>
          </a:p>
          <a:p>
            <a:r>
              <a:rPr lang="en-US" sz="1600" b="1" dirty="0"/>
              <a:t>O- tag: </a:t>
            </a:r>
            <a:r>
              <a:rPr lang="en-US" sz="1600" dirty="0"/>
              <a:t>token does not belong to any chunk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bird, table&#10;&#10;Description automatically generated">
            <a:extLst>
              <a:ext uri="{FF2B5EF4-FFF2-40B4-BE49-F238E27FC236}">
                <a16:creationId xmlns="" xmlns:a16="http://schemas.microsoft.com/office/drawing/2014/main" id="{71897514-774F-894C-A6AF-812A487C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17" y="2346629"/>
            <a:ext cx="7416800" cy="2628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C2DF7A6-EE3C-5E47-802B-9566C5E0DA91}"/>
              </a:ext>
            </a:extLst>
          </p:cNvPr>
          <p:cNvSpPr/>
          <p:nvPr/>
        </p:nvSpPr>
        <p:spPr>
          <a:xfrm>
            <a:off x="508883" y="4182386"/>
            <a:ext cx="7572734" cy="793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7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– alternative format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082CAF06-DA63-5B47-A979-C1DB3B5FC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87" y="670396"/>
            <a:ext cx="7442200" cy="434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E403F60-3D94-5744-B976-9A034BC04E22}"/>
              </a:ext>
            </a:extLst>
          </p:cNvPr>
          <p:cNvSpPr/>
          <p:nvPr/>
        </p:nvSpPr>
        <p:spPr>
          <a:xfrm>
            <a:off x="946205" y="1335819"/>
            <a:ext cx="7329282" cy="699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1517C0B-3FD9-4042-8FB1-7CB9567FC9D7}"/>
              </a:ext>
            </a:extLst>
          </p:cNvPr>
          <p:cNvSpPr/>
          <p:nvPr/>
        </p:nvSpPr>
        <p:spPr>
          <a:xfrm>
            <a:off x="833287" y="3236527"/>
            <a:ext cx="7329282" cy="1777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Output –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water, people, air, clock&#10;&#10;Description automatically generated">
            <a:extLst>
              <a:ext uri="{FF2B5EF4-FFF2-40B4-BE49-F238E27FC236}">
                <a16:creationId xmlns="" xmlns:a16="http://schemas.microsoft.com/office/drawing/2014/main" id="{D4C2EC87-6E4D-704D-99C9-1739CB4F6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977" y="1618263"/>
            <a:ext cx="8977023" cy="224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77821"/>
            <a:ext cx="8520600" cy="572700"/>
          </a:xfrm>
        </p:spPr>
        <p:txBody>
          <a:bodyPr/>
          <a:lstStyle/>
          <a:p>
            <a:r>
              <a:rPr lang="en-US" dirty="0"/>
              <a:t>Shallow Parsers – Regular Expression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="" xmlns:a16="http://schemas.microsoft.com/office/drawing/2014/main" id="{86F97C3D-803E-B74A-990A-1231C020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54" y="494879"/>
            <a:ext cx="5339799" cy="46021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BBB9614-AC9F-AE45-8219-A82E33CC68DB}"/>
              </a:ext>
            </a:extLst>
          </p:cNvPr>
          <p:cNvSpPr/>
          <p:nvPr/>
        </p:nvSpPr>
        <p:spPr>
          <a:xfrm>
            <a:off x="1614114" y="1612563"/>
            <a:ext cx="3021496" cy="112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Shallow Parser – Regular Expression parser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dirty="0"/>
              <a:t>(similar to POS Tagger): </a:t>
            </a:r>
            <a:r>
              <a:rPr lang="en-US" sz="1600" dirty="0"/>
              <a:t>difficult to maintain and scale for industrial applications</a:t>
            </a:r>
          </a:p>
          <a:p>
            <a:endParaRPr lang="en-US" sz="1600" dirty="0"/>
          </a:p>
          <a:p>
            <a:r>
              <a:rPr lang="en-US" sz="1600" dirty="0" err="1"/>
              <a:t>RegExp</a:t>
            </a:r>
            <a:r>
              <a:rPr lang="en-US" sz="1600" dirty="0"/>
              <a:t> patterns for large scale text corpus can be laborious to construct. </a:t>
            </a:r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sz="1600" b="1" i="1" dirty="0"/>
              <a:t>“Sometimes it is easier to define what we don't want to include in a chunk than it is to define what we do want to include.”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="" xmlns:a16="http://schemas.microsoft.com/office/drawing/2014/main" id="{D2A326A9-2C43-754F-95B5-6E4BDD3D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5009"/>
            <a:ext cx="9144000" cy="2418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934EAFA-8ABF-D74E-A6CB-921A24803346}"/>
              </a:ext>
            </a:extLst>
          </p:cNvPr>
          <p:cNvSpPr/>
          <p:nvPr/>
        </p:nvSpPr>
        <p:spPr>
          <a:xfrm>
            <a:off x="182878" y="4116097"/>
            <a:ext cx="7307249" cy="532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7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20138</TotalTime>
  <Words>722</Words>
  <Application>Microsoft Macintosh PowerPoint</Application>
  <PresentationFormat>On-screen Show (16:9)</PresentationFormat>
  <Paragraphs>276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Natural Language Processing Unit 8 Shallow Parsing </vt:lpstr>
      <vt:lpstr>Admin notes</vt:lpstr>
      <vt:lpstr>Shallow Parsing</vt:lpstr>
      <vt:lpstr>POS Tagging vs Shallow Parsing vs Full Parsing</vt:lpstr>
      <vt:lpstr>Shallow Parser Output </vt:lpstr>
      <vt:lpstr>Shallow Parser Output – alternative format </vt:lpstr>
      <vt:lpstr>Shallow Parser Output – visualization</vt:lpstr>
      <vt:lpstr>Shallow Parsers – Regular Expression Parser</vt:lpstr>
      <vt:lpstr>Shallow Parser – Regular Expression parser </vt:lpstr>
      <vt:lpstr>Shallow Parser – Classifier based parser</vt:lpstr>
      <vt:lpstr>Shallow Parser – Classifier features</vt:lpstr>
      <vt:lpstr>Shallow Parser – Classifier features</vt:lpstr>
      <vt:lpstr>Dependency Grammars</vt:lpstr>
      <vt:lpstr>Dependency Grammars</vt:lpstr>
      <vt:lpstr>Constituency Grammars (phrase structure grammars)</vt:lpstr>
      <vt:lpstr>Constituency vs Dependency Parsing</vt:lpstr>
      <vt:lpstr>Constituency vs Dependency Parsing: Use cases</vt:lpstr>
      <vt:lpstr>Ambiguity in Parse Trees</vt:lpstr>
      <vt:lpstr>Ambiguity in Parse Trees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309</cp:revision>
  <dcterms:modified xsi:type="dcterms:W3CDTF">2021-02-24T03:43:48Z</dcterms:modified>
</cp:coreProperties>
</file>